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81" r:id="rId20"/>
    <p:sldId id="282" r:id="rId21"/>
    <p:sldId id="280" r:id="rId22"/>
    <p:sldId id="273" r:id="rId23"/>
    <p:sldId id="274" r:id="rId24"/>
    <p:sldId id="275" r:id="rId25"/>
    <p:sldId id="276" r:id="rId26"/>
    <p:sldId id="283" r:id="rId27"/>
  </p:sldIdLst>
  <p:sldSz cx="9144000" cy="6858000" type="screen4x3"/>
  <p:notesSz cx="6735763" cy="98694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FF33CC"/>
    <a:srgbClr val="008000"/>
    <a:srgbClr val="00FF00"/>
    <a:srgbClr val="FF3399"/>
    <a:srgbClr val="0066FF"/>
    <a:srgbClr val="99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962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</a:br>
            <a:r>
              <a:rPr lang="en-US" sz="73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  <a:t>WELCOME</a:t>
            </a:r>
            <a: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  <a:t>To All </a:t>
            </a:r>
            <a:b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rgbClr val="FF33CC"/>
                </a:solidFill>
                <a:latin typeface="APS-C-DV-Shakeel" pitchFamily="2" charset="0"/>
                <a:cs typeface="Arial" panose="020B0604020202020204" pitchFamily="34" charset="0"/>
              </a:rPr>
              <a:t>At T.Y. B.Sc. Botany Revised Syllabus </a:t>
            </a:r>
            <a:r>
              <a:rPr lang="en-US" sz="3600" b="1" dirty="0" err="1" smtClean="0">
                <a:solidFill>
                  <a:srgbClr val="FF33CC"/>
                </a:solidFill>
                <a:latin typeface="APS-C-DV-Shakeel" pitchFamily="2" charset="0"/>
                <a:cs typeface="Arial" panose="020B0604020202020204" pitchFamily="34" charset="0"/>
              </a:rPr>
              <a:t>Sem</a:t>
            </a:r>
            <a:r>
              <a:rPr lang="en-US" sz="3600" b="1" dirty="0" smtClean="0">
                <a:solidFill>
                  <a:srgbClr val="FF33CC"/>
                </a:solidFill>
                <a:latin typeface="APS-C-DV-Shakeel" pitchFamily="2" charset="0"/>
                <a:cs typeface="Arial" panose="020B0604020202020204" pitchFamily="34" charset="0"/>
              </a:rPr>
              <a:t> VI </a:t>
            </a:r>
            <a: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rgbClr val="FF33CC"/>
                </a:solidFill>
                <a:latin typeface="APS-C-DV-Shakeel" pitchFamily="2" charset="0"/>
                <a:cs typeface="Arial" panose="020B0604020202020204" pitchFamily="34" charset="0"/>
              </a:rPr>
              <a:t>Workshop </a:t>
            </a:r>
            <a: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  <a:cs typeface="Arial" panose="020B0604020202020204" pitchFamily="34" charset="0"/>
              </a:rPr>
              <a:t> </a:t>
            </a:r>
            <a:r>
              <a:rPr lang="en-US" sz="31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18 Feb 2019 </a:t>
            </a:r>
            <a:br>
              <a:rPr lang="en-US" sz="31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B050"/>
                </a:solidFill>
                <a:latin typeface="APS-C-DV-Shakeel" pitchFamily="2" charset="0"/>
                <a:cs typeface="Arial" panose="020B0604020202020204" pitchFamily="34" charset="0"/>
              </a:rPr>
            </a:br>
            <a:r>
              <a:rPr lang="en-US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R. E. Society’s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100" b="1" dirty="0" smtClean="0">
                <a:solidFill>
                  <a:srgbClr val="0066FF"/>
                </a:solidFill>
                <a:latin typeface="Arial Black" pitchFamily="34" charset="0"/>
                <a:cs typeface="Arial" panose="020B0604020202020204" pitchFamily="34" charset="0"/>
              </a:rPr>
              <a:t>R.P.GOGATE COLLEGE OF ARTS &amp; SCIENCE </a:t>
            </a:r>
            <a:br>
              <a:rPr lang="en-US" sz="3100" b="1" dirty="0" smtClean="0">
                <a:solidFill>
                  <a:srgbClr val="0066FF"/>
                </a:solidFill>
                <a:latin typeface="Arial Black" pitchFamily="34" charset="0"/>
                <a:cs typeface="Arial" panose="020B0604020202020204" pitchFamily="34" charset="0"/>
              </a:rPr>
            </a:br>
            <a:r>
              <a:rPr lang="en-US" sz="3100" b="1" dirty="0" smtClean="0">
                <a:solidFill>
                  <a:srgbClr val="0066FF"/>
                </a:solidFill>
                <a:latin typeface="Arial Black" pitchFamily="34" charset="0"/>
                <a:cs typeface="Arial" panose="020B0604020202020204" pitchFamily="34" charset="0"/>
              </a:rPr>
              <a:t>  AND   </a:t>
            </a:r>
            <a:br>
              <a:rPr lang="en-US" sz="3100" b="1" dirty="0" smtClean="0">
                <a:solidFill>
                  <a:srgbClr val="0066FF"/>
                </a:solidFill>
                <a:latin typeface="Arial Black" pitchFamily="34" charset="0"/>
                <a:cs typeface="Arial" panose="020B0604020202020204" pitchFamily="34" charset="0"/>
              </a:rPr>
            </a:br>
            <a:r>
              <a:rPr lang="en-US" sz="3100" b="1" dirty="0" smtClean="0">
                <a:solidFill>
                  <a:srgbClr val="0066FF"/>
                </a:solidFill>
                <a:latin typeface="Arial Black" pitchFamily="34" charset="0"/>
                <a:cs typeface="Arial" panose="020B0604020202020204" pitchFamily="34" charset="0"/>
              </a:rPr>
              <a:t>R.V.JOGALEKAR COLLEGE OF COMMERCE, RATNAGIRI 415612</a:t>
            </a:r>
            <a:r>
              <a:rPr lang="en-US" sz="36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Best </a:t>
            </a:r>
            <a:r>
              <a:rPr lang="en-US" sz="18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College Award </a:t>
            </a:r>
            <a:r>
              <a:rPr lang="en-US" sz="18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University </a:t>
            </a:r>
            <a:r>
              <a:rPr lang="en-US" sz="1800" b="1" dirty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Mumbai </a:t>
            </a:r>
            <a:r>
              <a:rPr lang="en-US" sz="18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2007-08</a:t>
            </a:r>
            <a:br>
              <a:rPr lang="en-US" sz="1800" b="1" dirty="0" smtClean="0">
                <a:solidFill>
                  <a:srgbClr val="FF339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NAAC Re-accredited </a:t>
            </a:r>
            <a:r>
              <a:rPr lang="en-US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8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 </a:t>
            </a:r>
            <a:r>
              <a:rPr lang="en-US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</a:t>
            </a:r>
            <a:r>
              <a:rPr lang="en-US" sz="1800" b="1" baseline="30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cycle)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UGC’s College with Potential for Excellence (CPE)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DST FIST funded College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1" dirty="0" smtClean="0">
                <a:solidFill>
                  <a:srgbClr val="FF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 Certified Science faculty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700" b="1" dirty="0">
              <a:solidFill>
                <a:srgbClr val="00B050"/>
              </a:solidFill>
              <a:latin typeface="APS-C-DV-Shakeel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88170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Unit III : Embryology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Microsporogenesis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Megasporogenesis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- Development of </a:t>
            </a:r>
            <a:r>
              <a:rPr lang="en-US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monosporic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type, examples of all embryo sacs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Types of ovules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Double fertilization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Development of embryo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Capsella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Unit IV : Biostatistics</a:t>
            </a:r>
          </a:p>
          <a:p>
            <a:pPr lvl="1" algn="just"/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Test of significance student’s </a:t>
            </a:r>
            <a:r>
              <a:rPr lang="en-US" i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t-test (paired and unpaired)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Regression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ANOVA (one way)</a:t>
            </a:r>
            <a:endParaRPr lang="en-US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USBO603 FORM AND FUNCTION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86800" cy="5867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UNIT I PLANT BIOCHEMISTRY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Structure of </a:t>
            </a:r>
            <a:r>
              <a:rPr lang="en-US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biomolecules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Carbohydrates (sugars, starch, cellulose, pectin, lipids (fatty acids and glycerol), proteins ( amino acids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 Enzymes: Nomenclature, classification, mode of action, Enzyme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kinetics,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Michaelis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Menten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equation, competitive noncompetitive, and uncompetitive inhibitors.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458200" cy="5287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UNIT II PLANT PHYSIOLOGY II</a:t>
            </a:r>
          </a:p>
          <a:p>
            <a:pPr lvl="1" algn="just"/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NITROGEN METABOLISM: Nitrogen cycle, root nodule formation, and leg </a:t>
            </a:r>
            <a:r>
              <a:rPr lang="en-US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haemoglobin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nitrogenase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activity, assimilation of nitrates, (NR, </a:t>
            </a:r>
            <a:r>
              <a:rPr lang="en-US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NiR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activity), assimilation of ammonia, (</a:t>
            </a:r>
            <a:r>
              <a:rPr lang="en-US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amination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transamination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reactions), nitrogen assimilation and carbohydrate </a:t>
            </a:r>
            <a:r>
              <a:rPr lang="en-US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utilisation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Physiological effects and commercial applications of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Auxins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Gibberillins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Cytokinins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Abscisic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acid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5592763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UNIT III : GENETICS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Genetic mapping in eukaryotes: discovery of genetic linkage, gene recombination, construction of genetic maps, three-point crosses and mapping chromosomes, problems based on the same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Gene mutations: definition, types of mutations, causes of  mutations, induced mutations, the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Ame’s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test</a:t>
            </a:r>
          </a:p>
          <a:p>
            <a:pPr lvl="1" algn="just"/>
            <a:r>
              <a:rPr lang="en-US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Metabolic disorders – enzymatic and non-enzymatic: Gene control of enzyme structure </a:t>
            </a:r>
            <a:r>
              <a:rPr lang="en-US" dirty="0" err="1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Garrod’s</a:t>
            </a:r>
            <a:r>
              <a:rPr lang="en-US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hypothesis of inborn errors of metabolism, Phenyl </a:t>
            </a:r>
            <a:r>
              <a:rPr lang="en-US" dirty="0" err="1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ketone</a:t>
            </a:r>
            <a:r>
              <a:rPr lang="en-US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urea, albinism, sickle cell </a:t>
            </a:r>
            <a:r>
              <a:rPr lang="en-US" dirty="0" err="1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anaemia</a:t>
            </a:r>
            <a:endParaRPr lang="en-US" dirty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763000" cy="6781800"/>
          </a:xfrm>
        </p:spPr>
        <p:txBody>
          <a:bodyPr/>
          <a:lstStyle/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UNIT IV: BIOINFORMATICS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Organization of biological data, databases.</a:t>
            </a:r>
          </a:p>
          <a:p>
            <a:pPr lvl="1" algn="just"/>
            <a:r>
              <a:rPr lang="en-US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Exploration of data bases, retrieval of desired data, BLAST.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Protein structure analysis and application.</a:t>
            </a:r>
          </a:p>
          <a:p>
            <a:pPr lvl="1"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Multiple sequence analysis and phylogenetic analysis.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USBO604 CURRENT TRENDS IN PLANT SCIENCES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8006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Unit I PLANT BIOTECHNOLOGY II</a:t>
            </a:r>
          </a:p>
          <a:p>
            <a:pPr lvl="1" algn="just"/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DNA sequence analysis – </a:t>
            </a:r>
            <a:r>
              <a:rPr lang="en-US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Maxam</a:t>
            </a:r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– Gilbert Method and Sanger’s method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Polymerase Chain reaction</a:t>
            </a:r>
          </a:p>
          <a:p>
            <a:pPr lvl="1" algn="just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DNA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barcoding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Basic features, nuclear genome sequence, </a:t>
            </a:r>
            <a:r>
              <a:rPr lang="it-IT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chloroplast genome sequence, </a:t>
            </a:r>
            <a:r>
              <a:rPr lang="it-IT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rbcL gene sequence, matK gene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sequence, present status of </a:t>
            </a:r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barcoding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in plants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b="1" dirty="0" smtClean="0"/>
              <a:t>Unit II: Plant Geography</a:t>
            </a:r>
          </a:p>
          <a:p>
            <a:pPr algn="just"/>
            <a:r>
              <a:rPr lang="en-US" b="1" dirty="0" err="1" smtClean="0">
                <a:solidFill>
                  <a:srgbClr val="FF0000"/>
                </a:solidFill>
              </a:rPr>
              <a:t>Phytogeographical</a:t>
            </a:r>
            <a:r>
              <a:rPr lang="en-US" b="1" dirty="0" smtClean="0">
                <a:solidFill>
                  <a:srgbClr val="FF0000"/>
                </a:solidFill>
              </a:rPr>
              <a:t> regions of India.</a:t>
            </a:r>
          </a:p>
          <a:p>
            <a:pPr algn="just">
              <a:buNone/>
            </a:pPr>
            <a:r>
              <a:rPr lang="en-US" b="1" dirty="0" smtClean="0">
                <a:solidFill>
                  <a:srgbClr val="FF0000"/>
                </a:solidFill>
              </a:rPr>
              <a:t>    Biodiversity:</a:t>
            </a:r>
          </a:p>
          <a:p>
            <a:pPr lvl="1" algn="just"/>
            <a:r>
              <a:rPr lang="en-US" dirty="0" smtClean="0"/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Definition, diversity of flora found in various forest  </a:t>
            </a:r>
          </a:p>
          <a:p>
            <a:pPr marL="457200" lvl="1" indent="0" algn="just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types of India</a:t>
            </a: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Evolution of biodiversity with one example of an  </a:t>
            </a:r>
          </a:p>
          <a:p>
            <a:pPr marL="457200" lvl="1" indent="0" algn="just">
              <a:buNone/>
            </a:pPr>
            <a:r>
              <a:rPr lang="en-US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evolutionary tree</a:t>
            </a: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Levels of biodiversity</a:t>
            </a:r>
          </a:p>
          <a:p>
            <a:pPr lvl="1" algn="just"/>
            <a:r>
              <a:rPr lang="en-US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Importance and status of biodiversity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Loss of biodiversity</a:t>
            </a: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Conservation of biodiversity</a:t>
            </a:r>
          </a:p>
          <a:p>
            <a:pPr lvl="1"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Genetic diversity- Molecular characteristics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63000" cy="58213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Unit III: Economic Botany</a:t>
            </a:r>
          </a:p>
          <a:p>
            <a:pPr lvl="1" algn="just"/>
            <a:r>
              <a:rPr lang="en-US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Essential Oils: Extraction, perfumes, perfume oils, oil of </a:t>
            </a:r>
            <a:r>
              <a:rPr lang="en-US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rose, sandalwood, patchouli, </a:t>
            </a:r>
            <a:r>
              <a:rPr lang="en-US" sz="3200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champaca</a:t>
            </a:r>
            <a:r>
              <a:rPr lang="en-US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, grass oils: </a:t>
            </a:r>
            <a:r>
              <a:rPr lang="en-US" sz="3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Citronella, </a:t>
            </a:r>
            <a:r>
              <a:rPr lang="en-US" sz="32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vetiver</a:t>
            </a:r>
            <a:r>
              <a:rPr lang="en-US" sz="3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1" algn="just"/>
            <a:r>
              <a:rPr lang="en-US" sz="3200" b="1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Fatty oils: Drying oil (linseed and </a:t>
            </a:r>
            <a:r>
              <a:rPr lang="en-US" sz="3200" b="1" dirty="0" err="1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soyabean</a:t>
            </a:r>
            <a:r>
              <a:rPr lang="en-US" sz="3200" b="1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 oil), semidrying oils </a:t>
            </a:r>
            <a:r>
              <a:rPr lang="en-US" sz="3200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(cotton seed, sesame oil) and non-drying oils (olive oil and peanut oil)</a:t>
            </a:r>
          </a:p>
          <a:p>
            <a:pPr lvl="1"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Vegetable Fats: Coconut and Palm oil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Unit IV : Post Harvest Technology</a:t>
            </a:r>
          </a:p>
          <a:p>
            <a:pPr lvl="1" algn="just"/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Storage of Plant Produce- Preservation of Fruits and Vegetables</a:t>
            </a:r>
          </a:p>
          <a:p>
            <a:pPr lvl="1"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Drying (Dehydration)- (Natural conditions – Sun drying; Artificial drying- hot air drying, Vacuum drying,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Osmotically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dried fruits, Crystallized or Candied fruits, Fruit Leather, Freeze Drying)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Freezing (Cold air blast system, Liquid immersion method, Plate freezers, Cryogenic Freezing,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Dehydrofreezing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Freeze drying)</a:t>
            </a:r>
          </a:p>
          <a:p>
            <a:pPr lvl="1"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Canning</a:t>
            </a:r>
          </a:p>
          <a:p>
            <a:pPr lvl="1" algn="just"/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Pickling (in brine, in vinegar, Indian pickles)</a:t>
            </a:r>
          </a:p>
          <a:p>
            <a:pPr lvl="1" algn="just"/>
            <a:r>
              <a:rPr lang="fr-FR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Sugar</a:t>
            </a:r>
            <a:r>
              <a:rPr lang="fr-FR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Concentrates</a:t>
            </a:r>
            <a:r>
              <a:rPr lang="fr-FR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fr-FR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Jams</a:t>
            </a:r>
            <a:r>
              <a:rPr lang="fr-FR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fr-FR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Jellies</a:t>
            </a:r>
            <a:r>
              <a:rPr lang="fr-FR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, Fruit </a:t>
            </a:r>
            <a:r>
              <a:rPr lang="fr-FR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juices</a:t>
            </a:r>
            <a:r>
              <a:rPr lang="fr-FR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Food preservatives</a:t>
            </a:r>
          </a:p>
          <a:p>
            <a:pPr lvl="1" algn="just"/>
            <a:r>
              <a:rPr lang="en-US" b="1" dirty="0" smtClean="0">
                <a:latin typeface="Arial" pitchFamily="34" charset="0"/>
                <a:cs typeface="Arial" pitchFamily="34" charset="0"/>
              </a:rPr>
              <a:t>Use of antioxidants in preservation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2746"/>
            <a:ext cx="5791200" cy="663054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Books</a:t>
            </a:r>
            <a:endParaRPr lang="en-U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Introduction to Plant Physiology by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Noggle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Fritz, Prentice Hall Publishers(2002)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Plant Physiology by Salisbury and Ross CBS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Publishers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Plant Physiology by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Taiz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Zeiger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Sinauer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Associates Inc. Publishers, 2002</a:t>
            </a: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Genetics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Russel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Peter Adison Wesley Longman Inc. (5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edition) 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introduction to Genetic analysis Griffith Freeman and Company (2000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                                        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contd...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637" y="0"/>
            <a:ext cx="8952363" cy="199783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UNIVERSITY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OF MUMBAI </a:t>
            </a:r>
            <a:br>
              <a:rPr lang="en-US" b="1" dirty="0">
                <a:latin typeface="Arial" pitchFamily="34" charset="0"/>
                <a:cs typeface="Arial" pitchFamily="34" charset="0"/>
              </a:rPr>
            </a:br>
            <a:r>
              <a:rPr lang="en-US" b="1" dirty="0" err="1">
                <a:latin typeface="Arial" pitchFamily="34" charset="0"/>
                <a:cs typeface="Arial" pitchFamily="34" charset="0"/>
              </a:rPr>
              <a:t>Gogate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Jogalekar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College,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Ratnagiri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303" y="1997839"/>
            <a:ext cx="9141725" cy="4191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Syllabus for the T. Y. B. Sc. </a:t>
            </a:r>
            <a:br>
              <a:rPr lang="en-US" sz="4400" b="1" dirty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en-US" sz="4400" b="1" dirty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Program: B. Sc. </a:t>
            </a:r>
            <a:br>
              <a:rPr lang="en-US" sz="4400" b="1" dirty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en-US" sz="4400" b="1" dirty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Course : BOTANY </a:t>
            </a:r>
            <a:br>
              <a:rPr lang="en-US" sz="4400" b="1" dirty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</a:b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 Based Semester and Grading System with effect from</a:t>
            </a:r>
            <a:b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academic year 2018–2019</a:t>
            </a:r>
            <a:br>
              <a:rPr lang="en-US" sz="4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1997839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latin typeface="Arial" pitchFamily="34" charset="0"/>
                <a:cs typeface="Arial" pitchFamily="34" charset="0"/>
              </a:rPr>
            </a:br>
            <a:r>
              <a:rPr lang="en-US" b="1" dirty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88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Fundamentals of Biostatics by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Rastogi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Books Pvt. Ltd. (2009).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College Botany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 and II by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Gangulee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Das and Dutta Central Education enterprises.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Cryptogamic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Botany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 and II by G M Smith, Mcg raw Hill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Physiological Plant Anatomy by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Haberlandt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Mac Millan and Company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Economic Botany by A F Hill, TATA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McGRAW-HILL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Publishing Co. Ltd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contd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marL="0" indent="0">
              <a:spcBef>
                <a:spcPts val="0"/>
              </a:spcBef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Post-Harvest Technology by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Joshi, Indus Publication</a:t>
            </a: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Embryology of Plants by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Bhojwani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Bhatnagar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 introduction to Embryology of Angiosperms by P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Maheshwari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McGraw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HillBook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Co.</a:t>
            </a: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Plant Systematics by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Gurucharan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Singh, Oxford and IBH Publ.</a:t>
            </a:r>
          </a:p>
          <a:p>
            <a:pPr marL="0" indent="0">
              <a:buNone/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Taxonomy of Vascular Plants by Lawrence George, H M, Oxford and IBH Publ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52400" y="1406842"/>
            <a:ext cx="87630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T.Y.B.Sc. Botany SEM VI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USBO601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PLANT DIVERSITY III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 get knowledge of plant diversity with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respect to cryptogams.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B0F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USBO602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PLANT DIVERSITY IV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–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 get knowledge of plant diversity with </a:t>
            </a: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respect to flowering plants and taxonomic 	literature.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 study diversity in ecological anatomy 	and embryology.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1800" y="228600"/>
            <a:ext cx="463780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Course outcome</a:t>
            </a:r>
            <a:endParaRPr lang="en-US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4" y="31844"/>
            <a:ext cx="9141725" cy="6749955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USBO603</a:t>
            </a:r>
            <a:r>
              <a:rPr lang="en-US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FORM AND FUNCTION III</a:t>
            </a:r>
            <a:endParaRPr lang="en-US" sz="1600" dirty="0" smtClean="0">
              <a:latin typeface="Arial" pitchFamily="34" charset="0"/>
            </a:endParaRPr>
          </a:p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 study different biomolecules, enzymes  </a:t>
            </a:r>
          </a:p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00B0F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and 	steps in nitrogen metabolism</a:t>
            </a:r>
            <a:r>
              <a:rPr lang="en-US" sz="36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3600" dirty="0" smtClean="0">
              <a:latin typeface="Arial" pitchFamily="34" charset="0"/>
            </a:endParaRPr>
          </a:p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 acquire knowledge of genetic mapping,   </a:t>
            </a:r>
          </a:p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changes in gene sequences and   </a:t>
            </a:r>
          </a:p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  metabolic 	disorders.</a:t>
            </a:r>
            <a:endParaRPr lang="en-US" sz="36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3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 get knowledge of biological data, </a:t>
            </a:r>
          </a:p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databases 	and to use the soft tools </a:t>
            </a:r>
            <a:r>
              <a:rPr lang="en-US" sz="3600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36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for data analysis and 	interpretation.</a:t>
            </a:r>
            <a:endParaRPr lang="en-US" sz="3600" dirty="0" smtClean="0">
              <a:solidFill>
                <a:srgbClr val="00B050"/>
              </a:solidFill>
              <a:latin typeface="Arial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USBO604 CURRENT TRENDS IN PLANT  </a:t>
            </a:r>
          </a:p>
          <a:p>
            <a:pPr marL="0" lv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b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SCIENCES II 	</a:t>
            </a:r>
            <a:endParaRPr lang="en-US" sz="1600" dirty="0" smtClean="0">
              <a:latin typeface="Arial" pitchFamily="34" charset="0"/>
            </a:endParaRPr>
          </a:p>
          <a:p>
            <a:pPr marL="400050" lvl="1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30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 study the methods of data generation at historical 	and community level</a:t>
            </a:r>
            <a:r>
              <a:rPr lang="en-US" sz="3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lang="en-US" sz="3000" dirty="0" smtClean="0">
              <a:latin typeface="Arial" pitchFamily="34" charset="0"/>
            </a:endParaRPr>
          </a:p>
          <a:p>
            <a:pPr marL="400050" lvl="1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3000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Use of plants aesthetically to get self employment.</a:t>
            </a:r>
            <a:endParaRPr lang="en-US" sz="3000" dirty="0" smtClean="0">
              <a:solidFill>
                <a:srgbClr val="FF0000"/>
              </a:solidFill>
              <a:latin typeface="Arial" pitchFamily="34" charset="0"/>
            </a:endParaRPr>
          </a:p>
          <a:p>
            <a:pPr marL="400050" lvl="1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3000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 study the methods of storage and preservation of 	fruits and vegetables for economic gain.</a:t>
            </a:r>
            <a:endParaRPr lang="en-US" sz="3000" dirty="0" smtClean="0">
              <a:solidFill>
                <a:srgbClr val="0070C0"/>
              </a:solidFill>
              <a:latin typeface="Arial" pitchFamily="34" charset="0"/>
            </a:endParaRPr>
          </a:p>
          <a:p>
            <a:pPr marL="400050" lvl="1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3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To study the methods of extraction of volatile and 	fatty oils.</a:t>
            </a:r>
            <a:endParaRPr lang="en-US" sz="3000" dirty="0" smtClean="0">
              <a:latin typeface="Arial" pitchFamily="34" charset="0"/>
            </a:endParaRPr>
          </a:p>
          <a:p>
            <a:pPr marL="400050" lvl="1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</a:pPr>
            <a:r>
              <a:rPr lang="en-US" sz="3000" dirty="0" smtClean="0">
                <a:solidFill>
                  <a:schemeClr val="accent2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To study distribution of plants and their diversity in 	India.</a:t>
            </a:r>
            <a:endParaRPr lang="en-US" sz="3000" dirty="0" smtClean="0">
              <a:solidFill>
                <a:schemeClr val="accent2"/>
              </a:solidFill>
              <a:latin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744955"/>
          <a:ext cx="7848600" cy="6035040"/>
        </p:xfrm>
        <a:graphic>
          <a:graphicData uri="http://schemas.openxmlformats.org/drawingml/2006/table">
            <a:tbl>
              <a:tblPr/>
              <a:tblGrid>
                <a:gridCol w="1839516"/>
                <a:gridCol w="6009084"/>
              </a:tblGrid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B0F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Sr. No.</a:t>
                      </a:r>
                      <a:endParaRPr lang="en-US" sz="2000" b="1" dirty="0">
                        <a:solidFill>
                          <a:srgbClr val="00B0F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B0F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Method</a:t>
                      </a:r>
                      <a:endParaRPr lang="en-US" sz="2000" b="1" dirty="0">
                        <a:solidFill>
                          <a:srgbClr val="00B0F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Lecture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2.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Arial"/>
                          <a:ea typeface="Times New Roman"/>
                          <a:cs typeface="Times New Roman"/>
                        </a:rPr>
                        <a:t>Inductive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3. 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latin typeface="Arial"/>
                          <a:ea typeface="Times New Roman"/>
                        </a:rPr>
                        <a:t>Deductive</a:t>
                      </a:r>
                      <a:endParaRPr lang="en-US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4.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Demonstration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5. 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Project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6. 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Assignment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7. 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Seminar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Arial"/>
                          <a:ea typeface="Times New Roman"/>
                          <a:cs typeface="Times New Roman"/>
                        </a:rPr>
                        <a:t>8. </a:t>
                      </a:r>
                      <a:endParaRPr lang="en-US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Multimedia learning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2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9.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Arial"/>
                          <a:ea typeface="Times New Roman"/>
                          <a:cs typeface="Times New Roman"/>
                        </a:rPr>
                        <a:t>Heuristic </a:t>
                      </a:r>
                      <a:r>
                        <a:rPr lang="en-US" sz="2400" b="1" dirty="0" smtClean="0">
                          <a:latin typeface="Arial"/>
                          <a:ea typeface="Times New Roman"/>
                          <a:cs typeface="Times New Roman"/>
                        </a:rPr>
                        <a:t>methods- self study</a:t>
                      </a:r>
                      <a:endParaRPr lang="en-US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7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  <a:endParaRPr lang="en-US" sz="24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Problem solving</a:t>
                      </a:r>
                      <a:endParaRPr lang="en-US" sz="2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2322" marR="3232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752600" y="76200"/>
            <a:ext cx="5918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70C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Methods of teaching and learning</a:t>
            </a:r>
            <a:endParaRPr lang="en-US" sz="1200" b="1" dirty="0" smtClean="0">
              <a:solidFill>
                <a:srgbClr val="0070C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838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STUDENT  SUPPORT  ACTIVITIES </a:t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of</a:t>
            </a:r>
            <a:br>
              <a:rPr lang="en-US" sz="3200" b="1" dirty="0" smtClean="0">
                <a:solidFill>
                  <a:srgbClr val="C00000"/>
                </a:solidFill>
              </a:rPr>
            </a:br>
            <a:r>
              <a:rPr lang="en-US" sz="3200" b="1" dirty="0" smtClean="0">
                <a:solidFill>
                  <a:srgbClr val="C00000"/>
                </a:solidFill>
              </a:rPr>
              <a:t>Department of Botany</a:t>
            </a:r>
            <a:r>
              <a:rPr lang="en-US" sz="3600" b="1" dirty="0" smtClean="0">
                <a:solidFill>
                  <a:srgbClr val="C00000"/>
                </a:solidFill>
              </a:rPr>
              <a:t/>
            </a:r>
            <a:br>
              <a:rPr lang="en-US" sz="3600" b="1" dirty="0" smtClean="0">
                <a:solidFill>
                  <a:srgbClr val="C00000"/>
                </a:solidFill>
              </a:rPr>
            </a:br>
            <a:endParaRPr lang="mr-IN" sz="3600" b="1" dirty="0">
              <a:solidFill>
                <a:srgbClr val="C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24000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To guide the students for research and other competitions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To organize expert’s lectures on Career opportunities.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To design skill development programs for the students.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Field visits, industrial visits and industrial training.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To organize various activities under MOU program.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To organize social activities such as nature walk, plantation.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Prof. P. N. </a:t>
            </a:r>
            <a:r>
              <a:rPr lang="en-US" sz="2800" b="1" dirty="0" err="1" smtClean="0"/>
              <a:t>Deshmukh</a:t>
            </a:r>
            <a:r>
              <a:rPr lang="en-US" sz="2800" b="1" dirty="0" smtClean="0"/>
              <a:t> memorial program.</a:t>
            </a:r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en-US" sz="2800" b="1" dirty="0" smtClean="0"/>
          </a:p>
          <a:p>
            <a:pPr>
              <a:lnSpc>
                <a:spcPct val="200000"/>
              </a:lnSpc>
              <a:buFont typeface="Arial" pitchFamily="34" charset="0"/>
              <a:buChar char="•"/>
            </a:pPr>
            <a:endParaRPr lang="en-US" sz="2800" b="1" dirty="0" smtClean="0"/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Semester VI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60441849"/>
              </p:ext>
            </p:extLst>
          </p:nvPr>
        </p:nvGraphicFramePr>
        <p:xfrm>
          <a:off x="0" y="990599"/>
          <a:ext cx="9144000" cy="5806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7288"/>
                <a:gridCol w="3719593"/>
                <a:gridCol w="3487119"/>
              </a:tblGrid>
              <a:tr h="1075267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+mn-lt"/>
                        </a:rPr>
                        <a:t>Course Code </a:t>
                      </a:r>
                      <a:endParaRPr lang="en-US" sz="3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UNIT 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TOPICS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6728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USBO601</a:t>
                      </a:r>
                    </a:p>
                    <a:p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Arial" pitchFamily="34" charset="0"/>
                          <a:cs typeface="Arial" pitchFamily="34" charset="0"/>
                        </a:rPr>
                        <a:t>PLANT DIVERSITY III</a:t>
                      </a:r>
                    </a:p>
                    <a:p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  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Bryophyta</a:t>
                      </a:r>
                      <a:endParaRPr lang="en-US" sz="2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  </a:t>
                      </a:r>
                      <a:r>
                        <a:rPr lang="en-US" sz="2800" b="1" dirty="0" err="1" smtClean="0">
                          <a:latin typeface="Arial" pitchFamily="34" charset="0"/>
                          <a:cs typeface="Arial" pitchFamily="34" charset="0"/>
                        </a:rPr>
                        <a:t>Pteridophyta</a:t>
                      </a:r>
                      <a:endParaRPr lang="en-US" sz="2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III Bryophytes</a:t>
                      </a:r>
                      <a:r>
                        <a:rPr lang="en-U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 and   </a:t>
                      </a:r>
                    </a:p>
                    <a:p>
                      <a:r>
                        <a:rPr lang="en-U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    </a:t>
                      </a:r>
                      <a:r>
                        <a:rPr lang="en-US" sz="28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pteridophytes</a:t>
                      </a:r>
                      <a:r>
                        <a:rPr lang="en-U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:  </a:t>
                      </a:r>
                    </a:p>
                    <a:p>
                      <a:r>
                        <a:rPr lang="en-US" sz="2800" b="1" baseline="0" dirty="0" smtClean="0">
                          <a:latin typeface="Arial" pitchFamily="34" charset="0"/>
                          <a:cs typeface="Arial" pitchFamily="34" charset="0"/>
                        </a:rPr>
                        <a:t>    applied aspects</a:t>
                      </a:r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r>
                        <a:rPr lang="en-US" sz="2800" b="1" dirty="0" smtClean="0">
                          <a:latin typeface="Arial" pitchFamily="34" charset="0"/>
                          <a:cs typeface="Arial" pitchFamily="34" charset="0"/>
                        </a:rPr>
                        <a:t>IV Gymnosperms</a:t>
                      </a:r>
                      <a:endParaRPr lang="en-US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058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USBO602</a:t>
                      </a:r>
                    </a:p>
                    <a:p>
                      <a:endParaRPr lang="en-US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 DIVERSITY IV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+mn-lt"/>
                        </a:rPr>
                        <a:t>I   Angiosperms </a:t>
                      </a:r>
                    </a:p>
                    <a:p>
                      <a:r>
                        <a:rPr lang="en-US" sz="3200" b="1" dirty="0" smtClean="0">
                          <a:latin typeface="+mn-lt"/>
                        </a:rPr>
                        <a:t>II  Anatomy II</a:t>
                      </a:r>
                    </a:p>
                    <a:p>
                      <a:r>
                        <a:rPr lang="en-US" sz="3200" b="1" dirty="0" smtClean="0">
                          <a:latin typeface="+mn-lt"/>
                        </a:rPr>
                        <a:t>III Embryology</a:t>
                      </a:r>
                    </a:p>
                    <a:p>
                      <a:r>
                        <a:rPr lang="en-US" sz="3200" b="1" dirty="0" smtClean="0">
                          <a:latin typeface="+mn-lt"/>
                        </a:rPr>
                        <a:t>IV Biostatistics 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97671314"/>
              </p:ext>
            </p:extLst>
          </p:nvPr>
        </p:nvGraphicFramePr>
        <p:xfrm>
          <a:off x="0" y="228600"/>
          <a:ext cx="9144000" cy="6629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743200"/>
                <a:gridCol w="4114800"/>
              </a:tblGrid>
              <a:tr h="26194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USBO603</a:t>
                      </a: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 AND FUNCTION III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   Plant biochemistry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  Plant Physiology II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 Genetics</a:t>
                      </a:r>
                    </a:p>
                    <a:p>
                      <a:pPr algn="l"/>
                      <a:r>
                        <a:rPr lang="en-US" sz="28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  Bioinformatics</a:t>
                      </a: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6194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USBO604</a:t>
                      </a:r>
                      <a:endParaRPr lang="en-US" sz="28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CURRENT TRENDS IN </a:t>
                      </a:r>
                    </a:p>
                    <a:p>
                      <a:pPr algn="l"/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 SCIENCES II</a:t>
                      </a:r>
                    </a:p>
                    <a:p>
                      <a:endParaRPr lang="en-US" sz="3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  </a:t>
                      </a:r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Biotechnology II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  Plant geography</a:t>
                      </a:r>
                    </a:p>
                    <a:p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III Economic botany</a:t>
                      </a:r>
                    </a:p>
                    <a:p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IV Post harvest </a:t>
                      </a:r>
                    </a:p>
                    <a:p>
                      <a:r>
                        <a:rPr lang="en-US" sz="2800" b="1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 technology</a:t>
                      </a:r>
                      <a:endParaRPr lang="en-US" sz="28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90469">
                <a:tc>
                  <a:txBody>
                    <a:bodyPr/>
                    <a:lstStyle/>
                    <a:p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USBOP-IV</a:t>
                      </a:r>
                      <a:endParaRPr lang="en-US" sz="4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3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Practical based on all the four</a:t>
                      </a:r>
                    </a:p>
                    <a:p>
                      <a:r>
                        <a:rPr lang="en-US" sz="3200" b="1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courses in theory</a:t>
                      </a:r>
                      <a:endParaRPr lang="en-US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USBO601 Plant Diversity III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Unit 1: </a:t>
            </a:r>
            <a:r>
              <a:rPr lang="en-US" b="1" dirty="0" err="1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Bryophyta</a:t>
            </a:r>
            <a:endParaRPr lang="en-US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Life cycle of </a:t>
            </a:r>
            <a:r>
              <a:rPr lang="en-US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Marchantia</a:t>
            </a:r>
            <a:endParaRPr lang="en-US" i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Life cycle of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Pelia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Life cycle of </a:t>
            </a: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Sphagnum</a:t>
            </a:r>
          </a:p>
          <a:p>
            <a:pPr algn="just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Unit II : </a:t>
            </a: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Pteridophyta</a:t>
            </a:r>
            <a:endParaRPr lang="en-US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Lepidophyta – Classification, general characters; 	Life cycle of </a:t>
            </a:r>
            <a:r>
              <a:rPr lang="en-US" i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Lycopodium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Calamophyta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– Classification, general characters; 	Life cycle of </a:t>
            </a:r>
            <a:r>
              <a:rPr lang="en-US" i="1" dirty="0" smtClean="0">
                <a:latin typeface="Arial" pitchFamily="34" charset="0"/>
                <a:cs typeface="Arial" pitchFamily="34" charset="0"/>
              </a:rPr>
              <a:t>Equisetum</a:t>
            </a:r>
          </a:p>
          <a:p>
            <a:pPr lvl="1" algn="just"/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Pterophyta</a:t>
            </a:r>
            <a:r>
              <a:rPr lang="en-US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Classification and general characters, 	Life cycle of </a:t>
            </a:r>
            <a:r>
              <a:rPr lang="en-US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Adiantum</a:t>
            </a:r>
            <a:r>
              <a:rPr lang="en-US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Marselia</a:t>
            </a:r>
            <a:endParaRPr lang="en-US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8763000" cy="6477000"/>
          </a:xfrm>
        </p:spPr>
        <p:txBody>
          <a:bodyPr/>
          <a:lstStyle/>
          <a:p>
            <a:pPr algn="just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Unit III : Bryophytes and </a:t>
            </a:r>
            <a:r>
              <a:rPr lang="en-US" b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Pteridophytes</a:t>
            </a:r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: Applied aspects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Ecology of Bryophytes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Economic importance of Bryophytes</a:t>
            </a:r>
          </a:p>
          <a:p>
            <a:pPr lvl="1" algn="just"/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Bryophytes as indicators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Evolution of Sporophyte and Gametophyte</a:t>
            </a:r>
          </a:p>
          <a:p>
            <a:pPr lvl="1" algn="just"/>
            <a:r>
              <a:rPr lang="en-US" dirty="0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Economic importance of </a:t>
            </a:r>
            <a:r>
              <a:rPr lang="en-US" dirty="0" err="1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Pteridophytes</a:t>
            </a:r>
            <a:endParaRPr lang="en-US" dirty="0" smtClean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Diversity and distribution of Indian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Pteridophytes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Types of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sori</a:t>
            </a:r>
            <a:r>
              <a:rPr lang="en-US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and evolution of </a:t>
            </a:r>
            <a:r>
              <a:rPr lang="en-US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sori</a:t>
            </a:r>
            <a:endParaRPr lang="en-US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5059363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Unit IV : Gymnosperms</a:t>
            </a:r>
          </a:p>
          <a:p>
            <a:pPr lvl="1" algn="just"/>
            <a:r>
              <a:rPr lang="en-US" sz="3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Life cycle of </a:t>
            </a:r>
            <a:r>
              <a:rPr lang="en-US" sz="3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Biota (</a:t>
            </a:r>
            <a:r>
              <a:rPr lang="en-US" sz="32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Thuja</a:t>
            </a:r>
            <a:r>
              <a:rPr lang="en-US" sz="3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), Classification</a:t>
            </a:r>
          </a:p>
          <a:p>
            <a:pPr lvl="1"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Life cycle of </a:t>
            </a:r>
            <a:r>
              <a:rPr lang="en-US" sz="3200" i="1" dirty="0" err="1" smtClean="0">
                <a:latin typeface="Arial" pitchFamily="34" charset="0"/>
                <a:cs typeface="Arial" pitchFamily="34" charset="0"/>
              </a:rPr>
              <a:t>Gnetum</a:t>
            </a: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, Classification</a:t>
            </a:r>
          </a:p>
          <a:p>
            <a:pPr lvl="1" algn="just"/>
            <a:r>
              <a:rPr lang="en-US" sz="3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Life cycle of </a:t>
            </a:r>
            <a:r>
              <a:rPr lang="en-US" sz="3200" i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Ephedra</a:t>
            </a:r>
            <a:r>
              <a:rPr lang="en-US" sz="32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, Classification</a:t>
            </a:r>
          </a:p>
          <a:p>
            <a:pPr lvl="1" algn="just"/>
            <a:r>
              <a:rPr lang="en-US" sz="3200" dirty="0" smtClean="0">
                <a:latin typeface="Arial" pitchFamily="34" charset="0"/>
                <a:cs typeface="Arial" pitchFamily="34" charset="0"/>
              </a:rPr>
              <a:t>Economic importance of Gymnosperms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USBO602 PLANT DIVERSITY IV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915400" cy="57912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Unit I : Angiosperms II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Major Botanic gardens of India – Indian Botanic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Garden,Howrah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 National Botanic Garden (NBRI)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Lucknow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; Lloyd Botanic Garden, Darjeeling;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Lalbaugh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or Mysore State Botanic Garden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Banglore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Botanical survey of India and regional branches of India</a:t>
            </a:r>
          </a:p>
          <a:p>
            <a:pPr lvl="1" algn="just"/>
            <a:r>
              <a:rPr lang="en-US" dirty="0" smtClean="0">
                <a:latin typeface="Arial" pitchFamily="34" charset="0"/>
                <a:cs typeface="Arial" pitchFamily="34" charset="0"/>
              </a:rPr>
              <a:t>Study of following plant families</a:t>
            </a:r>
          </a:p>
          <a:p>
            <a:pPr lvl="1" algn="just"/>
            <a:r>
              <a:rPr lang="en-US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Rhamnaceae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Combretaceae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Asclepiadaceae</a:t>
            </a:r>
            <a:endParaRPr lang="en-US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Labiatae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solidFill>
                  <a:srgbClr val="993300"/>
                </a:solidFill>
                <a:latin typeface="Arial" pitchFamily="34" charset="0"/>
                <a:cs typeface="Arial" pitchFamily="34" charset="0"/>
              </a:rPr>
              <a:t>Euphorbiaceae</a:t>
            </a:r>
            <a:endParaRPr lang="en-US" dirty="0" smtClean="0">
              <a:solidFill>
                <a:srgbClr val="993300"/>
              </a:solidFill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err="1" smtClean="0">
                <a:latin typeface="Arial" pitchFamily="34" charset="0"/>
                <a:cs typeface="Arial" pitchFamily="34" charset="0"/>
              </a:rPr>
              <a:t>Cannaceae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 algn="just"/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Hutchinson’s classification – merits and demerits</a:t>
            </a:r>
            <a:endParaRPr lang="en-US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5821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Unit II : Anatomy II</a:t>
            </a:r>
          </a:p>
          <a:p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Ecological anatomy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Hydrophytes – submerged, floating, rooted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Hygrophytes – </a:t>
            </a:r>
            <a:r>
              <a:rPr lang="en-US" i="1" dirty="0" err="1" smtClean="0">
                <a:latin typeface="Arial" pitchFamily="34" charset="0"/>
                <a:cs typeface="Arial" pitchFamily="34" charset="0"/>
              </a:rPr>
              <a:t>Typha</a:t>
            </a:r>
            <a:endParaRPr lang="en-US" i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Mesophytes</a:t>
            </a:r>
            <a:endParaRPr lang="en-US" dirty="0" smtClean="0">
              <a:solidFill>
                <a:srgbClr val="FF3399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Sciophytes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Halophytes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 Epiphytes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Xerophytes</a:t>
            </a:r>
            <a:endParaRPr lang="en-US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1223</Words>
  <Application>Microsoft Office PowerPoint</Application>
  <PresentationFormat>On-screen Show (4:3)</PresentationFormat>
  <Paragraphs>228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 WELCOME To All  At T.Y. B.Sc. Botany Revised Syllabus Sem VI  Workshop   18 Feb 2019   R. E. Society’s R.P.GOGATE COLLEGE OF ARTS &amp; SCIENCE    AND    R.V.JOGALEKAR COLLEGE OF COMMERCE, RATNAGIRI 415612 Best College Award by University of Mumbai 2007-08 NAAC Re-accredited -A Grade (3rd cycle) UGC’s College with Potential for Excellence (CPE)  DST FIST funded College ISO Certified Science faculty  </vt:lpstr>
      <vt:lpstr>UNIVERSITY OF MUMBAI  Gogate Jogalekar College, Ratnagiri</vt:lpstr>
      <vt:lpstr>Semester VI</vt:lpstr>
      <vt:lpstr>Slide 4</vt:lpstr>
      <vt:lpstr>USBO601 Plant Diversity III</vt:lpstr>
      <vt:lpstr>Slide 6</vt:lpstr>
      <vt:lpstr>Slide 7</vt:lpstr>
      <vt:lpstr>USBO602 PLANT DIVERSITY IV</vt:lpstr>
      <vt:lpstr>Slide 9</vt:lpstr>
      <vt:lpstr>Slide 10</vt:lpstr>
      <vt:lpstr>USBO603 FORM AND FUNCTION III</vt:lpstr>
      <vt:lpstr>Slide 12</vt:lpstr>
      <vt:lpstr>Slide 13</vt:lpstr>
      <vt:lpstr>Slide 14</vt:lpstr>
      <vt:lpstr>USBO604 CURRENT TRENDS IN PLANT SCIENCES II</vt:lpstr>
      <vt:lpstr>Slide 16</vt:lpstr>
      <vt:lpstr>Slide 17</vt:lpstr>
      <vt:lpstr>Slide 18</vt:lpstr>
      <vt:lpstr>Reference Books</vt:lpstr>
      <vt:lpstr>Slide 20</vt:lpstr>
      <vt:lpstr>Slide 21</vt:lpstr>
      <vt:lpstr>Slide 22</vt:lpstr>
      <vt:lpstr>Slide 23</vt:lpstr>
      <vt:lpstr>Slide 24</vt:lpstr>
      <vt:lpstr>Slide 25</vt:lpstr>
      <vt:lpstr>STUDENT  SUPPORT  ACTIVITIES  of Department of Botany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UNIVERSITY OF MUMBAI  Gogate Jogalekar College, Ratnagiri  Syllabus for the T. Y. B. Sc.  Program: B. Sc.  Course : BOTANY  Credit Based Semester and Grading System with effect from the academic year 2018–2019  </dc:title>
  <dc:creator/>
  <cp:lastModifiedBy>eXPerience</cp:lastModifiedBy>
  <cp:revision>42</cp:revision>
  <dcterms:created xsi:type="dcterms:W3CDTF">2006-08-16T00:00:00Z</dcterms:created>
  <dcterms:modified xsi:type="dcterms:W3CDTF">2019-02-17T10:30:24Z</dcterms:modified>
</cp:coreProperties>
</file>